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3" r:id="rId4"/>
    <p:sldId id="314" r:id="rId5"/>
    <p:sldId id="30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05" r:id="rId14"/>
    <p:sldId id="322" r:id="rId15"/>
    <p:sldId id="323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Google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APIs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 smtClean="0"/>
              <a:t>5) Geo</a:t>
            </a:r>
            <a:r>
              <a:rPr lang="en-US" sz="3600" b="1" dirty="0"/>
              <a:t>: </a:t>
            </a:r>
            <a:r>
              <a:rPr lang="en-US" sz="3600" dirty="0"/>
              <a:t>A number of APIs exist to give </a:t>
            </a:r>
            <a:r>
              <a:rPr lang="en-US" sz="3600" dirty="0">
                <a:solidFill>
                  <a:srgbClr val="FF0000"/>
                </a:solidFill>
              </a:rPr>
              <a:t>location-specific information hooking into maps </a:t>
            </a:r>
            <a:r>
              <a:rPr lang="en-US" sz="3600" dirty="0" smtClean="0"/>
              <a:t>and  </a:t>
            </a:r>
            <a:r>
              <a:rPr lang="en-US" sz="3600" dirty="0" smtClean="0">
                <a:solidFill>
                  <a:srgbClr val="FF0000"/>
                </a:solidFill>
              </a:rPr>
              <a:t>geo-specific </a:t>
            </a:r>
            <a:r>
              <a:rPr lang="en-US" sz="3600" dirty="0">
                <a:solidFill>
                  <a:srgbClr val="FF0000"/>
                </a:solidFill>
              </a:rPr>
              <a:t>databases</a:t>
            </a:r>
            <a:r>
              <a:rPr lang="en-US" sz="3600" dirty="0"/>
              <a:t>. Some of the more popular APIs in this category include </a:t>
            </a:r>
            <a:r>
              <a:rPr lang="en-US" sz="3600" dirty="0" smtClean="0">
                <a:solidFill>
                  <a:srgbClr val="FF0000"/>
                </a:solidFill>
              </a:rPr>
              <a:t>Google Earth</a:t>
            </a:r>
            <a:r>
              <a:rPr lang="en-US" sz="3600" dirty="0">
                <a:solidFill>
                  <a:srgbClr val="FF0000"/>
                </a:solidFill>
              </a:rPr>
              <a:t>, Directions, </a:t>
            </a:r>
            <a:r>
              <a:rPr lang="en-US" sz="3600" dirty="0" smtClean="0">
                <a:solidFill>
                  <a:srgbClr val="FF0000"/>
                </a:solidFill>
              </a:rPr>
              <a:t>Java Scripts </a:t>
            </a:r>
            <a:r>
              <a:rPr lang="en-US" sz="3600" dirty="0">
                <a:solidFill>
                  <a:srgbClr val="FF0000"/>
                </a:solidFill>
              </a:rPr>
              <a:t>Maps, Maps API for Flash, and Static Maps.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/>
              <a:t>6</a:t>
            </a:r>
            <a:r>
              <a:rPr lang="en-US" sz="3600" b="1" dirty="0" smtClean="0"/>
              <a:t>) </a:t>
            </a:r>
            <a:r>
              <a:rPr lang="en-US" sz="3600" b="1" dirty="0"/>
              <a:t>Search: </a:t>
            </a:r>
            <a:r>
              <a:rPr lang="en-US" sz="3600" dirty="0"/>
              <a:t>The search APIs leverage </a:t>
            </a:r>
            <a:r>
              <a:rPr lang="en-US" sz="3600" dirty="0">
                <a:solidFill>
                  <a:srgbClr val="FF0000"/>
                </a:solidFill>
              </a:rPr>
              <a:t>Google’s core competency </a:t>
            </a:r>
            <a:r>
              <a:rPr lang="en-US" sz="3600" dirty="0"/>
              <a:t>and its </a:t>
            </a:r>
            <a:r>
              <a:rPr lang="en-US" sz="3600" dirty="0">
                <a:solidFill>
                  <a:srgbClr val="FF0000"/>
                </a:solidFill>
              </a:rPr>
              <a:t>central service</a:t>
            </a:r>
            <a:r>
              <a:rPr lang="en-US" sz="3600" dirty="0"/>
              <a:t>. </a:t>
            </a:r>
            <a:r>
              <a:rPr lang="en-US" sz="3600" dirty="0" smtClean="0"/>
              <a:t>APIs such </a:t>
            </a:r>
            <a:r>
              <a:rPr lang="en-US" sz="3600" dirty="0"/>
              <a:t>as </a:t>
            </a:r>
            <a:r>
              <a:rPr lang="en-US" sz="3600" dirty="0">
                <a:solidFill>
                  <a:srgbClr val="FF0000"/>
                </a:solidFill>
              </a:rPr>
              <a:t>Google AJAX Search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Book Search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Code Search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Custom Search</a:t>
            </a:r>
            <a:r>
              <a:rPr lang="en-US" sz="3600" dirty="0"/>
              <a:t>, and </a:t>
            </a:r>
            <a:r>
              <a:rPr lang="en-US" sz="3600" dirty="0" smtClean="0">
                <a:solidFill>
                  <a:srgbClr val="FF0000"/>
                </a:solidFill>
              </a:rPr>
              <a:t>Webmaster Tools </a:t>
            </a:r>
            <a:r>
              <a:rPr lang="en-US" sz="3600" dirty="0">
                <a:solidFill>
                  <a:srgbClr val="FF0000"/>
                </a:solidFill>
              </a:rPr>
              <a:t>Data APIs allow developers</a:t>
            </a:r>
            <a:r>
              <a:rPr lang="en-US" sz="3600" dirty="0"/>
              <a:t> to include Google searches in their </a:t>
            </a:r>
            <a:r>
              <a:rPr lang="en-US" sz="3600" dirty="0">
                <a:solidFill>
                  <a:srgbClr val="FF0000"/>
                </a:solidFill>
              </a:rPr>
              <a:t>applications and web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    sites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 smtClean="0"/>
              <a:t>6) </a:t>
            </a:r>
            <a:r>
              <a:rPr lang="en-US" sz="3600" b="1" dirty="0"/>
              <a:t>Social: </a:t>
            </a:r>
            <a:r>
              <a:rPr lang="en-US" sz="3600" dirty="0"/>
              <a:t>Many </a:t>
            </a:r>
            <a:r>
              <a:rPr lang="en-US" sz="3600" dirty="0">
                <a:solidFill>
                  <a:srgbClr val="FF0000"/>
                </a:solidFill>
              </a:rPr>
              <a:t>Google APIs </a:t>
            </a:r>
            <a:r>
              <a:rPr lang="en-US" sz="3600" dirty="0"/>
              <a:t>are used for </a:t>
            </a:r>
            <a:r>
              <a:rPr lang="en-US" sz="3600" dirty="0">
                <a:solidFill>
                  <a:srgbClr val="FF0000"/>
                </a:solidFill>
              </a:rPr>
              <a:t>information exchange </a:t>
            </a:r>
            <a:r>
              <a:rPr lang="en-US" sz="3600" dirty="0" smtClean="0">
                <a:solidFill>
                  <a:srgbClr val="FF0000"/>
                </a:solidFill>
              </a:rPr>
              <a:t>and communication tools</a:t>
            </a:r>
            <a:r>
              <a:rPr lang="en-US" sz="3600" dirty="0" smtClean="0"/>
              <a:t>. They </a:t>
            </a:r>
            <a:r>
              <a:rPr lang="en-US" sz="3600" dirty="0"/>
              <a:t>support applications such </a:t>
            </a:r>
            <a:r>
              <a:rPr lang="en-US" sz="3600" dirty="0">
                <a:solidFill>
                  <a:srgbClr val="FF0000"/>
                </a:solidFill>
              </a:rPr>
              <a:t>as Gmail, Calendar, and others, and they provide a set </a:t>
            </a:r>
            <a:r>
              <a:rPr lang="en-US" sz="3600" dirty="0" smtClean="0">
                <a:solidFill>
                  <a:srgbClr val="FF0000"/>
                </a:solidFill>
              </a:rPr>
              <a:t>of foundation </a:t>
            </a:r>
            <a:r>
              <a:rPr lang="en-US" sz="3600" dirty="0">
                <a:solidFill>
                  <a:srgbClr val="FF0000"/>
                </a:solidFill>
              </a:rPr>
              <a:t>services</a:t>
            </a:r>
            <a:r>
              <a:rPr lang="en-US" sz="3600" dirty="0"/>
              <a:t>. The popular social APIs are </a:t>
            </a:r>
            <a:r>
              <a:rPr lang="en-US" sz="3600" dirty="0">
                <a:solidFill>
                  <a:srgbClr val="FF0000"/>
                </a:solidFill>
              </a:rPr>
              <a:t>Blogger Data,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Calendar,</a:t>
            </a:r>
            <a:r>
              <a:rPr lang="en-US" sz="3600" dirty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Contacts, Open Social</a:t>
            </a:r>
            <a:r>
              <a:rPr lang="en-US" sz="3600" dirty="0">
                <a:solidFill>
                  <a:srgbClr val="FF0000"/>
                </a:solidFill>
              </a:rPr>
              <a:t>, Picasa, and YouTube.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772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0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2425"/>
            <a:ext cx="8762999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3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8638"/>
            <a:ext cx="80772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2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r>
              <a:rPr lang="en-US" sz="3600" dirty="0"/>
              <a:t>Most </a:t>
            </a:r>
            <a:r>
              <a:rPr lang="en-US" sz="3600" dirty="0">
                <a:solidFill>
                  <a:srgbClr val="FF0000"/>
                </a:solidFill>
              </a:rPr>
              <a:t>Google services </a:t>
            </a:r>
            <a:r>
              <a:rPr lang="en-US" sz="3600" dirty="0"/>
              <a:t>are exposed by an </a:t>
            </a:r>
            <a:r>
              <a:rPr lang="en-US" sz="3600" dirty="0">
                <a:solidFill>
                  <a:srgbClr val="FF0000"/>
                </a:solidFill>
              </a:rPr>
              <a:t>API</a:t>
            </a:r>
            <a:r>
              <a:rPr lang="en-US" sz="3600" dirty="0"/>
              <a:t>, which is why you find a version of </a:t>
            </a:r>
            <a:r>
              <a:rPr lang="en-US" sz="3600" dirty="0">
                <a:solidFill>
                  <a:srgbClr val="FF0000"/>
                </a:solidFill>
              </a:rPr>
              <a:t>Google’s </a:t>
            </a:r>
            <a:r>
              <a:rPr lang="en-US" sz="3600" dirty="0" smtClean="0">
                <a:solidFill>
                  <a:srgbClr val="FF0000"/>
                </a:solidFill>
              </a:rPr>
              <a:t>search engine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Google Maps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YouTube videos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Google Earth</a:t>
            </a:r>
            <a:r>
              <a:rPr lang="en-US" sz="3600" dirty="0"/>
              <a:t>, </a:t>
            </a:r>
            <a:r>
              <a:rPr lang="en-US" sz="3600" dirty="0" err="1">
                <a:solidFill>
                  <a:srgbClr val="FF0000"/>
                </a:solidFill>
              </a:rPr>
              <a:t>AdWords</a:t>
            </a:r>
            <a:r>
              <a:rPr lang="en-US" sz="3600" dirty="0"/>
              <a:t>, AdSense, and even elements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FF0000"/>
                </a:solidFill>
              </a:rPr>
              <a:t>Google </a:t>
            </a:r>
            <a:r>
              <a:rPr lang="en-US" sz="3600" dirty="0">
                <a:solidFill>
                  <a:srgbClr val="FF0000"/>
                </a:solidFill>
              </a:rPr>
              <a:t>Apps </a:t>
            </a:r>
            <a:r>
              <a:rPr lang="en-US" sz="3600" dirty="0"/>
              <a:t>exposed in many other </a:t>
            </a:r>
            <a:r>
              <a:rPr lang="en-US" sz="3600" dirty="0">
                <a:solidFill>
                  <a:srgbClr val="FF0000"/>
                </a:solidFill>
              </a:rPr>
              <a:t>Web sites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endParaRPr lang="en-US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r>
              <a:rPr lang="en-US" sz="3600" dirty="0"/>
              <a:t>You can get to the listing of the </a:t>
            </a:r>
            <a:r>
              <a:rPr lang="en-US" sz="3600" dirty="0">
                <a:solidFill>
                  <a:srgbClr val="FF0000"/>
                </a:solidFill>
              </a:rPr>
              <a:t>Google APIs</a:t>
            </a:r>
            <a:r>
              <a:rPr lang="en-US" sz="3600" dirty="0"/>
              <a:t> </a:t>
            </a:r>
            <a:r>
              <a:rPr lang="en-US" sz="3600" dirty="0" smtClean="0"/>
              <a:t>by clicking </a:t>
            </a:r>
            <a:r>
              <a:rPr lang="en-US" sz="3600" dirty="0"/>
              <a:t>the More Products </a:t>
            </a:r>
            <a:r>
              <a:rPr lang="en-US" sz="3600" dirty="0">
                <a:solidFill>
                  <a:srgbClr val="FF0000"/>
                </a:solidFill>
              </a:rPr>
              <a:t>link </a:t>
            </a:r>
            <a:r>
              <a:rPr lang="en-US" sz="3600" dirty="0"/>
              <a:t>on the </a:t>
            </a:r>
            <a:r>
              <a:rPr lang="en-US" sz="3600" dirty="0">
                <a:solidFill>
                  <a:srgbClr val="FF0000"/>
                </a:solidFill>
              </a:rPr>
              <a:t>Code </a:t>
            </a:r>
            <a:r>
              <a:rPr lang="en-US" sz="3600" dirty="0" smtClean="0">
                <a:solidFill>
                  <a:srgbClr val="FF0000"/>
                </a:solidFill>
              </a:rPr>
              <a:t>page.</a:t>
            </a:r>
            <a:endParaRPr lang="en-US" sz="3800" dirty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/>
              <a:t>Google APIs</a:t>
            </a:r>
          </a:p>
          <a:p>
            <a:r>
              <a:rPr lang="en-US" sz="3600" dirty="0"/>
              <a:t>Google’s APIs can be categorized as belonging to the following categories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1)</a:t>
            </a:r>
            <a:r>
              <a:rPr lang="en-US" b="1" dirty="0"/>
              <a:t> Ads and </a:t>
            </a:r>
            <a:r>
              <a:rPr lang="en-US" b="1" dirty="0" smtClean="0"/>
              <a:t>AdSense</a:t>
            </a:r>
          </a:p>
          <a:p>
            <a:r>
              <a:rPr lang="en-US" b="1" dirty="0" smtClean="0"/>
              <a:t>2) AJAX</a:t>
            </a:r>
          </a:p>
          <a:p>
            <a:r>
              <a:rPr lang="en-US" b="1" dirty="0" smtClean="0"/>
              <a:t>3) Browser</a:t>
            </a:r>
          </a:p>
          <a:p>
            <a:r>
              <a:rPr lang="en-US" b="1" dirty="0" smtClean="0"/>
              <a:t>4) Data</a:t>
            </a:r>
          </a:p>
          <a:p>
            <a:r>
              <a:rPr lang="en-US" b="1" dirty="0" smtClean="0"/>
              <a:t>5) Geo</a:t>
            </a:r>
          </a:p>
          <a:p>
            <a:r>
              <a:rPr lang="en-US" b="1" dirty="0" smtClean="0"/>
              <a:t>6) Search</a:t>
            </a:r>
          </a:p>
          <a:p>
            <a:r>
              <a:rPr lang="en-US" b="1" dirty="0" smtClean="0"/>
              <a:t>7)</a:t>
            </a:r>
            <a:r>
              <a:rPr lang="en-US" b="1" dirty="0"/>
              <a:t> Social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pPr marL="0" indent="0" algn="just">
              <a:buNone/>
            </a:pPr>
            <a:r>
              <a:rPr lang="en-US" sz="3600" dirty="0"/>
              <a:t>According to Builtwith.com </a:t>
            </a:r>
            <a:r>
              <a:rPr lang="en-US" sz="3600" dirty="0">
                <a:solidFill>
                  <a:srgbClr val="FF0000"/>
                </a:solidFill>
              </a:rPr>
              <a:t>(http://trends.builtwith.com/analytics/Google-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</a:rPr>
              <a:t>Analytics), </a:t>
            </a:r>
            <a:r>
              <a:rPr lang="en-US" sz="3600" dirty="0"/>
              <a:t>Google Analytics was in use on </a:t>
            </a:r>
            <a:r>
              <a:rPr lang="en-US" sz="3600" dirty="0">
                <a:solidFill>
                  <a:srgbClr val="FF0000"/>
                </a:solidFill>
              </a:rPr>
              <a:t>54 percent</a:t>
            </a:r>
            <a:r>
              <a:rPr lang="en-US" sz="3600" dirty="0"/>
              <a:t> of the </a:t>
            </a:r>
            <a:r>
              <a:rPr lang="en-US" sz="3600" dirty="0">
                <a:solidFill>
                  <a:srgbClr val="FF0000"/>
                </a:solidFill>
              </a:rPr>
              <a:t>top 10,000 and 100,000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35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</a:rPr>
              <a:t>percent </a:t>
            </a:r>
            <a:r>
              <a:rPr lang="en-US" sz="3600" dirty="0"/>
              <a:t>of the top one </a:t>
            </a:r>
            <a:r>
              <a:rPr lang="en-US" sz="3600" dirty="0">
                <a:solidFill>
                  <a:srgbClr val="FF0000"/>
                </a:solidFill>
              </a:rPr>
              <a:t>million of the world’s Web sites.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Builtwith.com speculates</a:t>
            </a:r>
            <a:r>
              <a:rPr lang="en-US" sz="3600" dirty="0"/>
              <a:t> that </a:t>
            </a:r>
            <a:r>
              <a:rPr lang="en-US" sz="3600" dirty="0">
                <a:solidFill>
                  <a:srgbClr val="FF0000"/>
                </a:solidFill>
              </a:rPr>
              <a:t>Google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Analytics </a:t>
            </a:r>
            <a:r>
              <a:rPr lang="en-US" sz="3600" dirty="0">
                <a:solidFill>
                  <a:srgbClr val="FF0000"/>
                </a:solidFill>
              </a:rPr>
              <a:t>JavaScript tag </a:t>
            </a:r>
            <a:r>
              <a:rPr lang="en-US" sz="3600" dirty="0"/>
              <a:t>is the most widely used </a:t>
            </a:r>
            <a:r>
              <a:rPr lang="en-US" sz="3600" dirty="0">
                <a:solidFill>
                  <a:srgbClr val="FF0000"/>
                </a:solidFill>
              </a:rPr>
              <a:t>URL in the world </a:t>
            </a:r>
            <a:r>
              <a:rPr lang="en-US" sz="3600" dirty="0" smtClean="0">
                <a:solidFill>
                  <a:srgbClr val="FF0000"/>
                </a:solidFill>
              </a:rPr>
              <a:t>today.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 smtClean="0"/>
              <a:t>1) Ads </a:t>
            </a:r>
            <a:r>
              <a:rPr lang="en-US" sz="3600" b="1" dirty="0"/>
              <a:t>and AdSense: </a:t>
            </a:r>
            <a:r>
              <a:rPr lang="en-US" sz="3600" dirty="0"/>
              <a:t>These APIs allow </a:t>
            </a:r>
            <a:r>
              <a:rPr lang="en-US" sz="3600" dirty="0">
                <a:solidFill>
                  <a:srgbClr val="FF0000"/>
                </a:solidFill>
              </a:rPr>
              <a:t>Google’s advertising services </a:t>
            </a:r>
            <a:r>
              <a:rPr lang="en-US" sz="3600" dirty="0"/>
              <a:t>to be integrated </a:t>
            </a:r>
            <a:r>
              <a:rPr lang="en-US" sz="3600" dirty="0" smtClean="0"/>
              <a:t>into </a:t>
            </a:r>
            <a:r>
              <a:rPr lang="en-US" sz="3600" dirty="0" smtClean="0">
                <a:solidFill>
                  <a:srgbClr val="FF0000"/>
                </a:solidFill>
              </a:rPr>
              <a:t>Web </a:t>
            </a:r>
            <a:r>
              <a:rPr lang="en-US" sz="3600" dirty="0">
                <a:solidFill>
                  <a:srgbClr val="FF0000"/>
                </a:solidFill>
              </a:rPr>
              <a:t>applications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dirty="0"/>
              <a:t>The most commonly used services in this category are </a:t>
            </a:r>
            <a:r>
              <a:rPr lang="en-US" sz="3600" dirty="0" err="1" smtClean="0">
                <a:solidFill>
                  <a:srgbClr val="FF0000"/>
                </a:solidFill>
              </a:rPr>
              <a:t>AdWords</a:t>
            </a:r>
            <a:r>
              <a:rPr lang="en-US" sz="3600" dirty="0" smtClean="0">
                <a:solidFill>
                  <a:srgbClr val="FF0000"/>
                </a:solidFill>
              </a:rPr>
              <a:t>, AdSense</a:t>
            </a:r>
            <a:r>
              <a:rPr lang="en-US" sz="3600" dirty="0">
                <a:solidFill>
                  <a:srgbClr val="FF0000"/>
                </a:solidFill>
              </a:rPr>
              <a:t>, and Google Analytics.</a:t>
            </a:r>
            <a:endParaRPr lang="en-US" sz="3800" dirty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/>
              <a:t>2</a:t>
            </a:r>
            <a:r>
              <a:rPr lang="en-US" sz="3600" b="1" dirty="0" smtClean="0"/>
              <a:t>) </a:t>
            </a:r>
            <a:r>
              <a:rPr lang="en-US" sz="3600" b="1" dirty="0"/>
              <a:t>AJAX: </a:t>
            </a:r>
            <a:r>
              <a:rPr lang="en-US" sz="3600" dirty="0"/>
              <a:t>The Google </a:t>
            </a:r>
            <a:r>
              <a:rPr lang="en-US" sz="3600" dirty="0">
                <a:solidFill>
                  <a:srgbClr val="FF0000"/>
                </a:solidFill>
              </a:rPr>
              <a:t>AJAX APIs provide </a:t>
            </a:r>
            <a:r>
              <a:rPr lang="en-US" sz="3600" dirty="0"/>
              <a:t>a means to add content such as </a:t>
            </a:r>
            <a:r>
              <a:rPr lang="en-US" sz="3600" dirty="0">
                <a:solidFill>
                  <a:srgbClr val="FF0000"/>
                </a:solidFill>
              </a:rPr>
              <a:t>RSS feeds</a:t>
            </a:r>
            <a:r>
              <a:rPr lang="en-US" sz="3600" dirty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maps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search </a:t>
            </a:r>
            <a:r>
              <a:rPr lang="en-US" sz="3600" dirty="0">
                <a:solidFill>
                  <a:srgbClr val="FF0000"/>
                </a:solidFill>
              </a:rPr>
              <a:t>boxes</a:t>
            </a:r>
            <a:r>
              <a:rPr lang="en-US" sz="3600" dirty="0"/>
              <a:t>, and </a:t>
            </a:r>
            <a:r>
              <a:rPr lang="en-US" sz="3600" dirty="0" smtClean="0"/>
              <a:t>other information </a:t>
            </a:r>
            <a:r>
              <a:rPr lang="en-US" sz="3600" dirty="0"/>
              <a:t>sources by including a </a:t>
            </a:r>
            <a:r>
              <a:rPr lang="en-US" sz="3600" dirty="0">
                <a:solidFill>
                  <a:srgbClr val="FF0000"/>
                </a:solidFill>
              </a:rPr>
              <a:t>snippet of JavaScript </a:t>
            </a:r>
            <a:r>
              <a:rPr lang="en-US" sz="3600" dirty="0" smtClean="0">
                <a:solidFill>
                  <a:srgbClr val="FF0000"/>
                </a:solidFill>
              </a:rPr>
              <a:t>into  your </a:t>
            </a:r>
            <a:r>
              <a:rPr lang="en-US" sz="3600" dirty="0">
                <a:solidFill>
                  <a:srgbClr val="FF0000"/>
                </a:solidFill>
              </a:rPr>
              <a:t>code</a:t>
            </a:r>
            <a:r>
              <a:rPr lang="en-US" sz="3600" dirty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/>
              <a:t>3</a:t>
            </a:r>
            <a:r>
              <a:rPr lang="en-US" sz="3600" b="1" dirty="0" smtClean="0"/>
              <a:t>) </a:t>
            </a:r>
            <a:r>
              <a:rPr lang="en-US" sz="3600" b="1" dirty="0"/>
              <a:t>Browser: </a:t>
            </a:r>
            <a:r>
              <a:rPr lang="en-US" sz="3600" dirty="0"/>
              <a:t>Google has several APIs related to </a:t>
            </a:r>
            <a:r>
              <a:rPr lang="en-US" sz="3600" dirty="0">
                <a:solidFill>
                  <a:srgbClr val="FF0000"/>
                </a:solidFill>
              </a:rPr>
              <a:t>building browser-based applications</a:t>
            </a:r>
            <a:r>
              <a:rPr lang="en-US" sz="3600" dirty="0"/>
              <a:t>, </a:t>
            </a:r>
            <a:r>
              <a:rPr lang="en-US" sz="3600" dirty="0" smtClean="0"/>
              <a:t>including four </a:t>
            </a:r>
            <a:r>
              <a:rPr lang="en-US" sz="3600" dirty="0"/>
              <a:t>for the </a:t>
            </a:r>
            <a:r>
              <a:rPr lang="en-US" sz="3600" dirty="0">
                <a:solidFill>
                  <a:srgbClr val="FF0000"/>
                </a:solidFill>
              </a:rPr>
              <a:t>Chrome browser</a:t>
            </a:r>
            <a:r>
              <a:rPr lang="en-US" sz="3600" dirty="0"/>
              <a:t>. This category includes the </a:t>
            </a:r>
            <a:r>
              <a:rPr lang="en-US" sz="3600" dirty="0">
                <a:solidFill>
                  <a:srgbClr val="FF0000"/>
                </a:solidFill>
              </a:rPr>
              <a:t>Google Cloud Print </a:t>
            </a:r>
            <a:r>
              <a:rPr lang="en-US" sz="3600" dirty="0" smtClean="0">
                <a:solidFill>
                  <a:srgbClr val="FF0000"/>
                </a:solidFill>
              </a:rPr>
              <a:t>API</a:t>
            </a:r>
            <a:r>
              <a:rPr lang="en-US" sz="3600" dirty="0" smtClean="0"/>
              <a:t>, the </a:t>
            </a:r>
            <a:r>
              <a:rPr lang="en-US" sz="3600" dirty="0">
                <a:solidFill>
                  <a:srgbClr val="FF0000"/>
                </a:solidFill>
              </a:rPr>
              <a:t>Installable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Web Apps API</a:t>
            </a:r>
            <a:r>
              <a:rPr lang="en-US" sz="3600" dirty="0"/>
              <a:t> for creating installation packages, the </a:t>
            </a:r>
            <a:r>
              <a:rPr lang="en-US" sz="3600" dirty="0">
                <a:solidFill>
                  <a:srgbClr val="FF0000"/>
                </a:solidFill>
              </a:rPr>
              <a:t>Google Web </a:t>
            </a:r>
            <a:r>
              <a:rPr lang="en-US" sz="3600" dirty="0" smtClean="0">
                <a:solidFill>
                  <a:srgbClr val="FF0000"/>
                </a:solidFill>
              </a:rPr>
              <a:t>Toolkit </a:t>
            </a:r>
            <a:r>
              <a:rPr lang="en-US" sz="3600" dirty="0" smtClean="0"/>
              <a:t>for </a:t>
            </a:r>
            <a:r>
              <a:rPr lang="en-US" sz="3600" dirty="0">
                <a:solidFill>
                  <a:srgbClr val="FF0000"/>
                </a:solidFill>
              </a:rPr>
              <a:t>building AJAX applications using Java</a:t>
            </a:r>
            <a:r>
              <a:rPr lang="en-US" sz="3600" dirty="0"/>
              <a:t>, and V8, which is a </a:t>
            </a:r>
            <a:r>
              <a:rPr lang="en-US" sz="3600" dirty="0" smtClean="0"/>
              <a:t>high-performance </a:t>
            </a:r>
            <a:r>
              <a:rPr lang="en-US" sz="3600" dirty="0" smtClean="0">
                <a:solidFill>
                  <a:srgbClr val="FF0000"/>
                </a:solidFill>
              </a:rPr>
              <a:t>JavaScript </a:t>
            </a:r>
            <a:r>
              <a:rPr lang="en-US" sz="3600" dirty="0">
                <a:solidFill>
                  <a:srgbClr val="FF0000"/>
                </a:solidFill>
              </a:rPr>
              <a:t>engine.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Google APIs</a:t>
            </a:r>
          </a:p>
          <a:p>
            <a:pPr algn="just"/>
            <a:r>
              <a:rPr lang="en-US" sz="3600" b="1" dirty="0" smtClean="0"/>
              <a:t>4) </a:t>
            </a:r>
            <a:r>
              <a:rPr lang="en-US" sz="3600" b="1" dirty="0"/>
              <a:t>Data: </a:t>
            </a:r>
            <a:r>
              <a:rPr lang="en-US" sz="3600" dirty="0"/>
              <a:t>The Data APIs are those that exchange data with a </a:t>
            </a:r>
            <a:r>
              <a:rPr lang="en-US" sz="3600" dirty="0">
                <a:solidFill>
                  <a:srgbClr val="FF0000"/>
                </a:solidFill>
              </a:rPr>
              <a:t>variety of Google services</a:t>
            </a:r>
            <a:r>
              <a:rPr lang="en-US" sz="3600" dirty="0"/>
              <a:t>. </a:t>
            </a:r>
            <a:r>
              <a:rPr lang="en-US" sz="3600" dirty="0" smtClean="0"/>
              <a:t>The list </a:t>
            </a:r>
            <a:r>
              <a:rPr lang="en-US" sz="3600" dirty="0"/>
              <a:t>of </a:t>
            </a:r>
            <a:r>
              <a:rPr lang="en-US" sz="3600" dirty="0">
                <a:solidFill>
                  <a:srgbClr val="FF0000"/>
                </a:solidFill>
              </a:rPr>
              <a:t>Google Data APIs </a:t>
            </a:r>
            <a:r>
              <a:rPr lang="en-US" sz="3600" dirty="0"/>
              <a:t>includes </a:t>
            </a:r>
            <a:r>
              <a:rPr lang="en-US" sz="3600" dirty="0">
                <a:solidFill>
                  <a:srgbClr val="FF0000"/>
                </a:solidFill>
              </a:rPr>
              <a:t>Google Apps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Google Analytics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Blogger, </a:t>
            </a:r>
            <a:r>
              <a:rPr lang="en-US" sz="3600" dirty="0" smtClean="0">
                <a:solidFill>
                  <a:srgbClr val="FF0000"/>
                </a:solidFill>
              </a:rPr>
              <a:t>Bas, Book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FF0000"/>
                </a:solidFill>
              </a:rPr>
              <a:t> Calendar</a:t>
            </a:r>
            <a:r>
              <a:rPr lang="en-US" sz="3600" dirty="0">
                <a:solidFill>
                  <a:srgbClr val="FF0000"/>
                </a:solidFill>
              </a:rPr>
              <a:t>, Code Search, Google Earth, </a:t>
            </a:r>
            <a:r>
              <a:rPr lang="en-US" sz="3600" dirty="0" err="1" smtClean="0">
                <a:solidFill>
                  <a:srgbClr val="FF0000"/>
                </a:solidFill>
              </a:rPr>
              <a:t>Googl</a:t>
            </a:r>
            <a:r>
              <a:rPr lang="en-US" sz="3600" dirty="0" smtClean="0">
                <a:solidFill>
                  <a:srgbClr val="FF0000"/>
                </a:solidFill>
              </a:rPr>
              <a:t> Spreadsheets</a:t>
            </a:r>
            <a:r>
              <a:rPr lang="en-US" sz="3600" dirty="0">
                <a:solidFill>
                  <a:srgbClr val="FF0000"/>
                </a:solidFill>
              </a:rPr>
              <a:t>, Google Notebook, and </a:t>
            </a:r>
            <a:r>
              <a:rPr lang="en-US" sz="3600" dirty="0" smtClean="0">
                <a:solidFill>
                  <a:srgbClr val="FF0000"/>
                </a:solidFill>
              </a:rPr>
              <a:t>Picasa Web Albums.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559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78</cp:revision>
  <dcterms:created xsi:type="dcterms:W3CDTF">2006-08-16T00:00:00Z</dcterms:created>
  <dcterms:modified xsi:type="dcterms:W3CDTF">2022-10-07T02:33:19Z</dcterms:modified>
</cp:coreProperties>
</file>